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799" r:id="rId3"/>
    <p:sldMasterId id="2147483831" r:id="rId4"/>
  </p:sldMasterIdLst>
  <p:notesMasterIdLst>
    <p:notesMasterId r:id="rId17"/>
  </p:notesMasterIdLst>
  <p:sldIdLst>
    <p:sldId id="274" r:id="rId5"/>
    <p:sldId id="257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00CC66"/>
    <a:srgbClr val="006600"/>
    <a:srgbClr val="009900"/>
    <a:srgbClr val="990000"/>
    <a:srgbClr val="FF6600"/>
    <a:srgbClr val="009999"/>
    <a:srgbClr val="99FF66"/>
    <a:srgbClr val="8000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8" autoAdjust="0"/>
    <p:restoredTop sz="94660"/>
  </p:normalViewPr>
  <p:slideViewPr>
    <p:cSldViewPr>
      <p:cViewPr varScale="1">
        <p:scale>
          <a:sx n="83" d="100"/>
          <a:sy n="83" d="100"/>
        </p:scale>
        <p:origin x="1469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9121C-B0F5-4BCC-9220-58C1E50E7E2C}" type="datetimeFigureOut">
              <a:rPr lang="ru-RU" smtClean="0"/>
              <a:t>05.01.2022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E62AF-9D65-48C2-8767-79395B669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734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CF92A8-15C3-42C8-830C-DD4EC47653D7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CF92A8-15C3-42C8-830C-DD4EC47653D7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925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CF92A8-15C3-42C8-830C-DD4EC47653D7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926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CF92A8-15C3-42C8-830C-DD4EC47653D7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222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CF92A8-15C3-42C8-830C-DD4EC47653D7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101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CF92A8-15C3-42C8-830C-DD4EC47653D7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5444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CF92A8-15C3-42C8-830C-DD4EC47653D7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7917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CF92A8-15C3-42C8-830C-DD4EC47653D7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390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CF92A8-15C3-42C8-830C-DD4EC47653D7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562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CF92A8-15C3-42C8-830C-DD4EC47653D7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2393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CF92A8-15C3-42C8-830C-DD4EC47653D7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268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>
                <a:gd name="T0" fmla="*/ 1523 w 3699"/>
                <a:gd name="T1" fmla="*/ 2611 h 2613"/>
                <a:gd name="T2" fmla="*/ 3698 w 3699"/>
                <a:gd name="T3" fmla="*/ 2612 h 2613"/>
                <a:gd name="T4" fmla="*/ 3698 w 3699"/>
                <a:gd name="T5" fmla="*/ 2228 h 2613"/>
                <a:gd name="T6" fmla="*/ 0 w 3699"/>
                <a:gd name="T7" fmla="*/ 0 h 2613"/>
                <a:gd name="T8" fmla="*/ 160 w 3699"/>
                <a:gd name="T9" fmla="*/ 118 h 2613"/>
                <a:gd name="T10" fmla="*/ 292 w 3699"/>
                <a:gd name="T11" fmla="*/ 219 h 2613"/>
                <a:gd name="T12" fmla="*/ 441 w 3699"/>
                <a:gd name="T13" fmla="*/ 347 h 2613"/>
                <a:gd name="T14" fmla="*/ 585 w 3699"/>
                <a:gd name="T15" fmla="*/ 482 h 2613"/>
                <a:gd name="T16" fmla="*/ 796 w 3699"/>
                <a:gd name="T17" fmla="*/ 711 h 2613"/>
                <a:gd name="T18" fmla="*/ 983 w 3699"/>
                <a:gd name="T19" fmla="*/ 955 h 2613"/>
                <a:gd name="T20" fmla="*/ 1119 w 3699"/>
                <a:gd name="T21" fmla="*/ 1168 h 2613"/>
                <a:gd name="T22" fmla="*/ 1238 w 3699"/>
                <a:gd name="T23" fmla="*/ 1388 h 2613"/>
                <a:gd name="T24" fmla="*/ 1331 w 3699"/>
                <a:gd name="T25" fmla="*/ 1608 h 2613"/>
                <a:gd name="T26" fmla="*/ 1400 w 3699"/>
                <a:gd name="T27" fmla="*/ 1809 h 2613"/>
                <a:gd name="T28" fmla="*/ 1447 w 3699"/>
                <a:gd name="T29" fmla="*/ 1979 h 2613"/>
                <a:gd name="T30" fmla="*/ 1490 w 3699"/>
                <a:gd name="T31" fmla="*/ 2190 h 2613"/>
                <a:gd name="T32" fmla="*/ 1511 w 3699"/>
                <a:gd name="T33" fmla="*/ 2374 h 2613"/>
                <a:gd name="T34" fmla="*/ 1523 w 3699"/>
                <a:gd name="T35" fmla="*/ 2611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latin typeface="Book Antiqua" pitchFamily="18" charset="0"/>
                <a:cs typeface="Arial" charset="0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153 w 21600"/>
                <a:gd name="T1" fmla="*/ 0 h 21231"/>
                <a:gd name="T2" fmla="*/ 831 w 21600"/>
                <a:gd name="T3" fmla="*/ 526 h 21231"/>
                <a:gd name="T4" fmla="*/ 0 w 21600"/>
                <a:gd name="T5" fmla="*/ 526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  <a:latin typeface="Book Antiqua" pitchFamily="18" charset="0"/>
                <a:cs typeface="Arial" charset="0"/>
              </a:endParaRPr>
            </a:p>
          </p:txBody>
        </p:sp>
      </p:grpSp>
      <p:sp>
        <p:nvSpPr>
          <p:cNvPr id="169989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69990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03588-C0E3-42AE-8C93-7836D30148F1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93CDA-162D-4431-9C7D-FBE7BE6E12D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342492"/>
      </p:ext>
    </p:extLst>
  </p:cSld>
  <p:clrMapOvr>
    <a:masterClrMapping/>
  </p:clrMapOvr>
  <p:transition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2F02B-2860-4507-8C14-603E80678B70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5DAED-49DE-4A96-B3DC-0AA21CDD25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401767"/>
      </p:ext>
    </p:extLst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9B4B0-72D6-4C67-9431-BC3E354AF1AD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83CCF-D3BE-4DFD-8CB4-912ABCEA1E5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608680"/>
      </p:ext>
    </p:extLst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11694-0839-4B2E-A6F5-3280F63F1435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9DB41-B5DF-4137-94CB-E3319D8B34B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943111"/>
      </p:ext>
    </p:extLst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BCCCA-3794-461D-BAA0-3B95FA502FE5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FE85B6-75D3-41FD-AC0D-528271494A0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034287"/>
      </p:ext>
    </p:extLst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87E54-9D1D-4702-803A-07AEFE510018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6F08-4280-41E0-B8FA-0EF9086A389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2877"/>
      </p:ext>
    </p:extLst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68E34-0BC5-45A2-8B35-5C401E08E0DB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61A6A-0F5E-4866-8190-D13725577B5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919312"/>
      </p:ext>
    </p:extLst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4BF93-3F73-4DFC-AC64-87654FE05881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54B80-41CD-472A-80BC-000C1EC94D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554111"/>
      </p:ext>
    </p:extLst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BA709-87BF-4242-8D9B-A1DCE2388AC1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A7273B-6765-4327-B465-44A0D4D08C9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059133"/>
      </p:ext>
    </p:extLst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09291-02D7-4461-9B8E-A5655C98E355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FACC64-18F6-491F-9003-FC6B9A44049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858115"/>
      </p:ext>
    </p:extLst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0E4CE-D7D0-4D6B-99D9-5BE1C02F138E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3C2F4-7608-44F3-AA11-74C0B997D6D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089898"/>
      </p:ext>
    </p:extLst>
  </p:cSld>
  <p:clrMapOvr>
    <a:masterClrMapping/>
  </p:clrMapOvr>
  <p:transition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70303588-C0E3-42AE-8C93-7836D30148F1}" type="datetimeFigureOut">
              <a:rPr lang="en-US" smtClean="0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3F093CDA-162D-4431-9C7D-FBE7BE6E12D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27D2F02B-2860-4507-8C14-603E80678B70}" type="datetimeFigureOut">
              <a:rPr lang="en-US" smtClean="0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835DAED-49DE-4A96-B3DC-0AA21CDD25B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E969B4B0-72D6-4C67-9431-BC3E354AF1AD}" type="datetimeFigureOut">
              <a:rPr lang="en-US" smtClean="0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A7683CCF-D3BE-4DFD-8CB4-912ABCEA1E5A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B11694-0839-4B2E-A6F5-3280F63F1435}" type="datetimeFigureOut">
              <a:rPr lang="en-US" smtClean="0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89DB41-B5DF-4137-94CB-E3319D8B34BB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BBCCCA-3794-461D-BAA0-3B95FA502FE5}" type="datetimeFigureOut">
              <a:rPr lang="en-US" smtClean="0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FE85B6-75D3-41FD-AC0D-528271494A03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A7D87E54-9D1D-4702-803A-07AEFE510018}" type="datetimeFigureOut">
              <a:rPr lang="en-US" smtClean="0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31706F08-4280-41E0-B8FA-0EF9086A3896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8668E34-0BC5-45A2-8B35-5C401E08E0DB}" type="datetimeFigureOut">
              <a:rPr lang="en-US" smtClean="0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961A6A-0F5E-4866-8190-D13725577B5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B984BF93-3F73-4DFC-AC64-87654FE05881}" type="datetimeFigureOut">
              <a:rPr lang="en-US" smtClean="0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0754B80-41CD-472A-80BC-000C1EC94DF8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678BA709-87BF-4242-8D9B-A1DCE2388AC1}" type="datetimeFigureOut">
              <a:rPr lang="en-US" smtClean="0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85A7273B-6765-4327-B465-44A0D4D08C9C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909291-02D7-4461-9B8E-A5655C98E355}" type="datetimeFigureOut">
              <a:rPr lang="en-US" smtClean="0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ACC64-18F6-491F-9003-FC6B9A44049C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50E4CE-D7D0-4D6B-99D9-5BE1C02F138E}" type="datetimeFigureOut">
              <a:rPr lang="en-US" smtClean="0">
                <a:solidFill>
                  <a:srgbClr val="FFFFFF"/>
                </a:solidFill>
              </a:rPr>
              <a:pPr>
                <a:defRPr/>
              </a:pPr>
              <a:t>1/5/2022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F3C2F4-7608-44F3-AA11-74C0B997D6D1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69220-D710-4CDC-B3C1-8FC4EA91F5CA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05.01.2022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5C68102-D9EE-4416-B828-DAFCE5D994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8713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D8179-C64B-4EAD-9A79-CF9B1B55BD76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05.01.2022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334CD-4F4D-4F2C-9245-7B5303B80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239389"/>
      </p:ext>
    </p:extLst>
  </p:cSld>
  <p:clrMapOvr>
    <a:masterClrMapping/>
  </p:clrMapOvr>
  <p:transition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3CE24-8538-40C5-832E-7048A3A4D47E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05.01.2022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6441A-252B-4FAB-8267-18D2804F5E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588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trips dir="r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33509-DD05-4081-9BBA-65D216129895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05.01.2022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0F465-2879-41B1-8578-EAD74C3710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575692"/>
      </p:ext>
    </p:extLst>
  </p:cSld>
  <p:clrMapOvr>
    <a:masterClrMapping/>
  </p:clrMapOvr>
  <p:transition>
    <p:strips dir="r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8DD67-47FF-441B-89F1-E57801C1A385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05.01.2022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E0AB9-E2ED-4E0C-812C-AF68360A12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746116"/>
      </p:ext>
    </p:extLst>
  </p:cSld>
  <p:clrMapOvr>
    <a:masterClrMapping/>
  </p:clrMapOvr>
  <p:transition>
    <p:strips dir="r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5CA24-24B9-4D05-9408-7704B925B6EC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05.01.2022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09EA2-ABDE-4748-867D-1287159F86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458092"/>
      </p:ext>
    </p:extLst>
  </p:cSld>
  <p:clrMapOvr>
    <a:masterClrMapping/>
  </p:clrMapOvr>
  <p:transition>
    <p:strips dir="r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4F4DA-FDF5-4CF7-AE93-43D626C780ED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05.01.2022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215A0-96A4-4447-8B0E-79E8623B12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917046"/>
      </p:ext>
    </p:extLst>
  </p:cSld>
  <p:clrMapOvr>
    <a:masterClrMapping/>
  </p:clrMapOvr>
  <p:transition>
    <p:strips dir="r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Скругленный прямоугольник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0DA63-76DF-4E9B-BADC-5712390CE3E7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05.01.2022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D708F-FDAF-440B-8FC8-C94D98F07E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790280"/>
      </p:ext>
    </p:extLst>
  </p:cSld>
  <p:clrMapOvr>
    <a:masterClrMapping/>
  </p:clrMapOvr>
  <p:transition>
    <p:strips dir="r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5B048-8B57-47F1-971E-4F28523AFCD8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05.01.2022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34FE6-7C40-485B-A1D2-2791A12B56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405420"/>
      </p:ext>
    </p:extLst>
  </p:cSld>
  <p:clrMapOvr>
    <a:masterClrMapping/>
  </p:clrMapOvr>
  <p:transition>
    <p:strips dir="r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17B28-8ED7-4CCD-83EF-3358599F405B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05.01.2022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997B2-500C-4ACE-90DE-C41528B4BC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138223"/>
      </p:ext>
    </p:extLst>
  </p:cSld>
  <p:clrMapOvr>
    <a:masterClrMapping/>
  </p:clrMapOvr>
  <p:transition>
    <p:strips dir="r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99355-6B74-4DB1-8FE8-5C66FD7FC5E8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05.01.2022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39D70-8F16-4A31-B6B6-B6381979FA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41448"/>
      </p:ext>
    </p:extLst>
  </p:cSld>
  <p:clrMapOvr>
    <a:masterClrMapping/>
  </p:clrMapOvr>
  <p:transition>
    <p:strips dir="r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16739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1674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8C91484-EBB8-4CEF-ABAD-AB430A15DBBA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033979"/>
      </p:ext>
    </p:extLst>
  </p:cSld>
  <p:clrMapOvr>
    <a:masterClrMapping/>
  </p:clrMapOvr>
  <p:transition spd="slow">
    <p:split orient="vert" dir="in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B7EFA0-579E-44E9-9671-2EE5AAF78634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940983"/>
      </p:ext>
    </p:extLst>
  </p:cSld>
  <p:clrMapOvr>
    <a:masterClrMapping/>
  </p:clrMapOvr>
  <p:transition spd="slow">
    <p:split orient="vert" dir="in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478C10-E362-41E9-81F6-D6672181A49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175137"/>
      </p:ext>
    </p:extLst>
  </p:cSld>
  <p:clrMapOvr>
    <a:masterClrMapping/>
  </p:clrMapOvr>
  <p:transition spd="slow">
    <p:split orient="vert" dir="in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5C13CC-0478-495C-BAF0-3B0E3D34BBD8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427862"/>
      </p:ext>
    </p:extLst>
  </p:cSld>
  <p:clrMapOvr>
    <a:masterClrMapping/>
  </p:clrMapOvr>
  <p:transition spd="slow">
    <p:split orient="vert" dir="in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647DA0-7D84-4654-9E39-3BD17EE297C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62876"/>
      </p:ext>
    </p:extLst>
  </p:cSld>
  <p:clrMapOvr>
    <a:masterClrMapping/>
  </p:clrMapOvr>
  <p:transition spd="slow">
    <p:split orient="vert" dir="in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E21FC5-CFE5-42CC-A5BC-720FE941E89A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423186"/>
      </p:ext>
    </p:extLst>
  </p:cSld>
  <p:clrMapOvr>
    <a:masterClrMapping/>
  </p:clrMapOvr>
  <p:transition spd="slow">
    <p:split orient="vert" dir="in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2AD6D7-8212-4E9A-BF4E-03F9EA4250B9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783395"/>
      </p:ext>
    </p:extLst>
  </p:cSld>
  <p:clrMapOvr>
    <a:masterClrMapping/>
  </p:clrMapOvr>
  <p:transition spd="slow">
    <p:split orient="vert" dir="in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02153F-88E2-4661-80F9-FA36C17F4B7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400682"/>
      </p:ext>
    </p:extLst>
  </p:cSld>
  <p:clrMapOvr>
    <a:masterClrMapping/>
  </p:clrMapOvr>
  <p:transition spd="slow">
    <p:split orient="vert" dir="in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61DFBC-C512-43CD-BEB1-B8FFC7883597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126298"/>
      </p:ext>
    </p:extLst>
  </p:cSld>
  <p:clrMapOvr>
    <a:masterClrMapping/>
  </p:clrMapOvr>
  <p:transition spd="slow">
    <p:split orient="vert" dir="in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103433-F21F-4E28-A227-DAD2D72917F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663871"/>
      </p:ext>
    </p:extLst>
  </p:cSld>
  <p:clrMapOvr>
    <a:masterClrMapping/>
  </p:clrMapOvr>
  <p:transition spd="slow">
    <p:split orient="vert" dir="in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80B83C-C0C8-4F75-A657-0182C96D22EE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576534"/>
      </p:ext>
    </p:extLst>
  </p:cSld>
  <p:clrMapOvr>
    <a:masterClrMapping/>
  </p:clrMapOvr>
  <p:transition spd="slow">
    <p:split orient="vert"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0" y="1588"/>
            <a:ext cx="9132888" cy="6845300"/>
            <a:chOff x="0" y="1"/>
            <a:chExt cx="5753" cy="4312"/>
          </a:xfrm>
        </p:grpSpPr>
        <p:sp>
          <p:nvSpPr>
            <p:cNvPr id="168963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latin typeface="Book Antiqua" pitchFamily="18" charset="0"/>
                <a:cs typeface="Arial" charset="0"/>
              </a:endParaRPr>
            </a:p>
          </p:txBody>
        </p:sp>
        <p:sp>
          <p:nvSpPr>
            <p:cNvPr id="24585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T0" fmla="*/ 0 w 21600"/>
                <a:gd name="T1" fmla="*/ 0 h 21600"/>
                <a:gd name="T2" fmla="*/ 1299 w 21600"/>
                <a:gd name="T3" fmla="*/ 861 h 21600"/>
                <a:gd name="T4" fmla="*/ 0 w 21600"/>
                <a:gd name="T5" fmla="*/ 861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  <a:latin typeface="Book Antiqua" pitchFamily="18" charset="0"/>
                <a:cs typeface="Arial" charset="0"/>
              </a:endParaRPr>
            </a:p>
          </p:txBody>
        </p:sp>
      </p:grpSp>
      <p:sp>
        <p:nvSpPr>
          <p:cNvPr id="16896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6896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4F0FD0-FDA5-494C-A8CB-6D553FC0F4C9}" type="datetimeFigureOut">
              <a:rPr lang="en-US">
                <a:solidFill>
                  <a:srgbClr val="FFFFFF"/>
                </a:solidFill>
                <a:latin typeface="Book Antiqua" pitchFamily="18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1/5/2022</a:t>
            </a:fld>
            <a:endParaRPr lang="en-US">
              <a:solidFill>
                <a:srgbClr val="FFFFFF"/>
              </a:solidFill>
              <a:latin typeface="Book Antiqua" pitchFamily="18" charset="0"/>
              <a:cs typeface="Arial" charset="0"/>
            </a:endParaRPr>
          </a:p>
        </p:txBody>
      </p:sp>
      <p:sp>
        <p:nvSpPr>
          <p:cNvPr id="16896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Book Antiqua" pitchFamily="18" charset="0"/>
              <a:cs typeface="Arial" charset="0"/>
            </a:endParaRPr>
          </a:p>
        </p:txBody>
      </p:sp>
      <p:sp>
        <p:nvSpPr>
          <p:cNvPr id="16896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2C0AB9-0393-4CD4-A936-5E7DA1627675}" type="slidenum">
              <a:rPr lang="en-US">
                <a:solidFill>
                  <a:srgbClr val="FFFFFF"/>
                </a:solidFill>
                <a:latin typeface="Book Antiqua" pitchFamily="18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Book Antiqua" pitchFamily="18" charset="0"/>
              <a:cs typeface="Arial" charset="0"/>
            </a:endParaRPr>
          </a:p>
        </p:txBody>
      </p:sp>
      <p:sp>
        <p:nvSpPr>
          <p:cNvPr id="2458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99375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strips dir="rd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4F0FD0-FDA5-494C-A8CB-6D553FC0F4C9}" type="datetimeFigureOut">
              <a:rPr lang="en-US" smtClean="0">
                <a:solidFill>
                  <a:srgbClr val="FFFFFF"/>
                </a:solidFill>
                <a:latin typeface="Book Antiqua" pitchFamily="18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1/5/2022</a:t>
            </a:fld>
            <a:endParaRPr lang="en-US">
              <a:solidFill>
                <a:srgbClr val="FFFFFF"/>
              </a:solidFill>
              <a:latin typeface="Book Antiqua" pitchFamily="18" charset="0"/>
              <a:cs typeface="Arial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Book Antiqua" pitchFamily="18" charset="0"/>
              <a:cs typeface="Arial" charset="0"/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2C0AB9-0393-4CD4-A936-5E7DA1627675}" type="slidenum">
              <a:rPr lang="en-US" smtClean="0">
                <a:solidFill>
                  <a:srgbClr val="FFFFFF"/>
                </a:solidFill>
                <a:latin typeface="Book Antiqua" pitchFamily="18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Book Antiqua" pitchFamily="18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28" name="Заголовок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B21FF2-095E-4CFA-BC76-FF1A20DF120E}" type="datetimeFigureOut">
              <a:rPr lang="ru-RU">
                <a:solidFill>
                  <a:srgbClr val="696464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05.01.2022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EF8FDCF-8089-48E9-9753-6751599CD57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458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transition>
    <p:strips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5715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157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AE4F5964-68A8-4540-977B-B2C9769C4E1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32301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ransition spd="slow">
    <p:split orient="vert" dir="in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0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" y="562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4317" y="29982"/>
            <a:ext cx="8094202" cy="4093428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uk-UA" sz="4400" b="1" dirty="0" smtClean="0">
                <a:ln w="10541" cmpd="sng">
                  <a:solidFill>
                    <a:srgbClr val="993300"/>
                  </a:solidFill>
                  <a:prstDash val="solid"/>
                </a:ln>
                <a:solidFill>
                  <a:srgbClr val="993300"/>
                </a:solidFill>
                <a:latin typeface="Century Schoolbook"/>
              </a:rPr>
              <a:t>  </a:t>
            </a:r>
            <a:r>
              <a:rPr lang="ru-RU" sz="6000" b="1" dirty="0" err="1">
                <a:solidFill>
                  <a:schemeClr val="accent1"/>
                </a:solidFill>
              </a:rPr>
              <a:t>Яким</a:t>
            </a:r>
            <a:r>
              <a:rPr lang="ru-RU" sz="6000" b="1" dirty="0">
                <a:solidFill>
                  <a:schemeClr val="accent1"/>
                </a:solidFill>
              </a:rPr>
              <a:t> </a:t>
            </a:r>
            <a:r>
              <a:rPr lang="ru-RU" sz="6000" b="1" dirty="0" err="1">
                <a:solidFill>
                  <a:schemeClr val="accent1"/>
                </a:solidFill>
              </a:rPr>
              <a:t>має</a:t>
            </a:r>
            <a:r>
              <a:rPr lang="ru-RU" sz="6000" b="1" dirty="0">
                <a:solidFill>
                  <a:schemeClr val="accent1"/>
                </a:solidFill>
              </a:rPr>
              <a:t> бути </a:t>
            </a:r>
            <a:endParaRPr lang="ru-RU" sz="6000" b="1" dirty="0" smtClean="0">
              <a:solidFill>
                <a:schemeClr val="accent1"/>
              </a:solidFill>
            </a:endParaRPr>
          </a:p>
          <a:p>
            <a:pPr algn="ctr"/>
            <a:r>
              <a:rPr lang="ru-RU" sz="6000" b="1" dirty="0" err="1" smtClean="0">
                <a:solidFill>
                  <a:schemeClr val="accent1"/>
                </a:solidFill>
              </a:rPr>
              <a:t>портфоліо</a:t>
            </a:r>
            <a:r>
              <a:rPr lang="ru-RU" sz="6000" b="1" dirty="0" smtClean="0">
                <a:solidFill>
                  <a:schemeClr val="accent1"/>
                </a:solidFill>
              </a:rPr>
              <a:t> </a:t>
            </a:r>
          </a:p>
          <a:p>
            <a:pPr algn="ctr"/>
            <a:r>
              <a:rPr lang="ru-RU" sz="6000" b="1" dirty="0" smtClean="0">
                <a:solidFill>
                  <a:schemeClr val="accent1"/>
                </a:solidFill>
              </a:rPr>
              <a:t>педагога</a:t>
            </a:r>
          </a:p>
          <a:p>
            <a:pPr algn="ctr"/>
            <a:r>
              <a:rPr lang="ru-RU" sz="6000" b="1" dirty="0" smtClean="0">
                <a:solidFill>
                  <a:schemeClr val="accent1"/>
                </a:solidFill>
              </a:rPr>
              <a:t> </a:t>
            </a:r>
            <a:r>
              <a:rPr lang="ru-RU" sz="6000" b="1" dirty="0">
                <a:solidFill>
                  <a:schemeClr val="accent1"/>
                </a:solidFill>
              </a:rPr>
              <a:t>та як </a:t>
            </a:r>
            <a:r>
              <a:rPr lang="ru-RU" sz="6000" b="1" dirty="0" err="1">
                <a:solidFill>
                  <a:schemeClr val="accent1"/>
                </a:solidFill>
              </a:rPr>
              <a:t>його</a:t>
            </a:r>
            <a:r>
              <a:rPr lang="ru-RU" sz="6000" b="1" dirty="0">
                <a:solidFill>
                  <a:schemeClr val="accent1"/>
                </a:solidFill>
              </a:rPr>
              <a:t> </a:t>
            </a:r>
            <a:r>
              <a:rPr lang="ru-RU" sz="6000" b="1" dirty="0" err="1">
                <a:solidFill>
                  <a:schemeClr val="accent1"/>
                </a:solidFill>
              </a:rPr>
              <a:t>створити</a:t>
            </a:r>
            <a:r>
              <a:rPr lang="ru-RU" sz="6000" b="1" dirty="0" smtClean="0">
                <a:solidFill>
                  <a:schemeClr val="accent1"/>
                </a:solidFill>
              </a:rPr>
              <a:t>?</a:t>
            </a:r>
          </a:p>
          <a:p>
            <a:pPr algn="ctr"/>
            <a:r>
              <a:rPr lang="ru-RU" sz="2000" b="1" dirty="0" smtClean="0">
                <a:ln w="10541" cmpd="sng">
                  <a:solidFill>
                    <a:srgbClr val="993300"/>
                  </a:solidFill>
                  <a:prstDash val="solid"/>
                </a:ln>
                <a:solidFill>
                  <a:srgbClr val="00B0F0"/>
                </a:solidFill>
                <a:latin typeface="Century Schoolbook"/>
              </a:rPr>
              <a:t>ЦПРПП </a:t>
            </a:r>
            <a:r>
              <a:rPr lang="ru-RU" sz="2000" b="1" dirty="0" err="1" smtClean="0">
                <a:ln w="10541" cmpd="sng">
                  <a:solidFill>
                    <a:srgbClr val="993300"/>
                  </a:solidFill>
                  <a:prstDash val="solid"/>
                </a:ln>
                <a:solidFill>
                  <a:srgbClr val="00B0F0"/>
                </a:solidFill>
                <a:latin typeface="Century Schoolbook"/>
              </a:rPr>
              <a:t>Курахівської</a:t>
            </a:r>
            <a:r>
              <a:rPr lang="ru-RU" sz="2000" b="1" dirty="0" smtClean="0">
                <a:ln w="10541" cmpd="sng">
                  <a:solidFill>
                    <a:srgbClr val="993300"/>
                  </a:solidFill>
                  <a:prstDash val="solid"/>
                </a:ln>
                <a:solidFill>
                  <a:srgbClr val="00B0F0"/>
                </a:solidFill>
                <a:latin typeface="Century Schoolbook"/>
              </a:rPr>
              <a:t> </a:t>
            </a:r>
            <a:r>
              <a:rPr lang="ru-RU" sz="2000" b="1" dirty="0" err="1" smtClean="0">
                <a:ln w="10541" cmpd="sng">
                  <a:solidFill>
                    <a:srgbClr val="993300"/>
                  </a:solidFill>
                  <a:prstDash val="solid"/>
                </a:ln>
                <a:solidFill>
                  <a:srgbClr val="00B0F0"/>
                </a:solidFill>
                <a:latin typeface="Century Schoolbook"/>
              </a:rPr>
              <a:t>міської</a:t>
            </a:r>
            <a:r>
              <a:rPr lang="ru-RU" sz="2000" b="1" dirty="0" smtClean="0">
                <a:ln w="10541" cmpd="sng">
                  <a:solidFill>
                    <a:srgbClr val="993300"/>
                  </a:solidFill>
                  <a:prstDash val="solid"/>
                </a:ln>
                <a:solidFill>
                  <a:srgbClr val="00B0F0"/>
                </a:solidFill>
                <a:latin typeface="Century Schoolbook"/>
              </a:rPr>
              <a:t> ради</a:t>
            </a:r>
            <a:r>
              <a:rPr lang="uk-UA" sz="2000" b="1" dirty="0" smtClean="0">
                <a:ln w="10541" cmpd="sng">
                  <a:solidFill>
                    <a:srgbClr val="993300"/>
                  </a:solidFill>
                  <a:prstDash val="solid"/>
                </a:ln>
                <a:solidFill>
                  <a:srgbClr val="00B0F0"/>
                </a:solidFill>
                <a:latin typeface="Century Schoolbook"/>
              </a:rPr>
              <a:t> </a:t>
            </a:r>
            <a:endParaRPr lang="uk-UA" sz="2000" b="1" dirty="0" smtClean="0">
              <a:ln w="10541" cmpd="sng">
                <a:solidFill>
                  <a:srgbClr val="993300"/>
                </a:solidFill>
                <a:prstDash val="solid"/>
              </a:ln>
              <a:solidFill>
                <a:srgbClr val="00B0F0"/>
              </a:solidFill>
              <a:latin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3159557400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50915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50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34" y="-1045"/>
            <a:ext cx="91805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064209" y="908720"/>
            <a:ext cx="3586238" cy="2862322"/>
          </a:xfrm>
          <a:prstGeom prst="rect">
            <a:avLst/>
          </a:prstGeom>
          <a:noFill/>
        </p:spPr>
        <p:txBody>
          <a:bodyPr wrap="none">
            <a:spAutoFit/>
            <a:scene3d>
              <a:camera prst="isometricOffAxis1Right"/>
              <a:lightRig rig="glow" dir="tl">
                <a:rot lat="0" lon="0" rev="5400000"/>
              </a:lightRig>
            </a:scene3d>
            <a:sp3d extrusionH="57150" contourW="12700">
              <a:bevelT w="25400" h="25400" prst="artDeco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6000" b="1" i="1" u="sng" dirty="0" err="1" smtClean="0">
                <a:ln w="11430">
                  <a:solidFill>
                    <a:srgbClr val="C00000"/>
                  </a:solidFill>
                </a:ln>
                <a:solidFill>
                  <a:srgbClr val="9933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ea typeface="Microsoft Yi Baiti" panose="03000500000000000000" pitchFamily="66" charset="0"/>
              </a:rPr>
              <a:t>Портфоліо</a:t>
            </a:r>
            <a:r>
              <a:rPr lang="uk-UA" sz="6000" b="1" i="1" u="sng" dirty="0" smtClean="0">
                <a:ln w="11430">
                  <a:solidFill>
                    <a:srgbClr val="C00000"/>
                  </a:solidFill>
                </a:ln>
                <a:solidFill>
                  <a:srgbClr val="9933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ea typeface="Microsoft Yi Baiti" panose="03000500000000000000" pitchFamily="66" charset="0"/>
              </a:rPr>
              <a:t> </a:t>
            </a:r>
          </a:p>
          <a:p>
            <a:pPr algn="ctr">
              <a:defRPr/>
            </a:pPr>
            <a:r>
              <a:rPr lang="uk-UA" sz="6000" b="1" i="1" dirty="0" smtClean="0">
                <a:ln w="11430"/>
                <a:solidFill>
                  <a:srgbClr val="DADADA">
                    <a:lumMod val="10000"/>
                  </a:srgb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ea typeface="Microsoft Yi Baiti" panose="03000500000000000000" pitchFamily="66" charset="0"/>
              </a:rPr>
              <a:t>вчителя </a:t>
            </a:r>
          </a:p>
          <a:p>
            <a:pPr algn="ctr">
              <a:defRPr/>
            </a:pPr>
            <a:endParaRPr lang="uk-UA" sz="6000" b="1" i="1" dirty="0" smtClean="0">
              <a:ln w="11430"/>
              <a:solidFill>
                <a:srgbClr val="DADADA">
                  <a:lumMod val="10000"/>
                </a:srgb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onotype Corsiva" panose="03010101010201010101" pitchFamily="66" charset="0"/>
              <a:ea typeface="Microsoft Yi Baiti" panose="03000500000000000000" pitchFamily="66" charset="0"/>
            </a:endParaRPr>
          </a:p>
        </p:txBody>
      </p:sp>
      <p:pic>
        <p:nvPicPr>
          <p:cNvPr id="9" name="Рисунок 8" descr="C:\Users\User\AppData\Local\Microsoft\Windows\Temporary Internet Files\Content.IE5\RX55UN76\MC900406184[1].wm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4898">
            <a:off x="221228" y="183374"/>
            <a:ext cx="1439772" cy="13986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39552" y="3115390"/>
            <a:ext cx="4973562" cy="2838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2800" b="1" dirty="0" err="1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Портфоліо</a:t>
            </a:r>
            <a:r>
              <a:rPr lang="en-US" sz="2800" dirty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sz="2800" dirty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– (</a:t>
            </a:r>
            <a:r>
              <a:rPr lang="ru-RU" sz="2800" dirty="0" err="1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від</a:t>
            </a:r>
            <a:r>
              <a:rPr lang="ru-RU" sz="2800" dirty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італ</a:t>
            </a:r>
            <a:r>
              <a:rPr lang="ru-RU" sz="2800" dirty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Portafoglio</a:t>
            </a:r>
            <a:r>
              <a:rPr lang="ru-RU" sz="2800" dirty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— «портфель») — </a:t>
            </a:r>
            <a:r>
              <a:rPr lang="ru-RU" sz="2800" dirty="0" err="1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збірка</a:t>
            </a:r>
            <a:r>
              <a:rPr lang="ru-RU" sz="2800" dirty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виконаних</a:t>
            </a:r>
            <a:r>
              <a:rPr lang="ru-RU" sz="2800" dirty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робіт</a:t>
            </a:r>
            <a:r>
              <a:rPr lang="ru-RU" sz="2800" dirty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та </a:t>
            </a:r>
            <a:r>
              <a:rPr lang="ru-RU" sz="2800" dirty="0" err="1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напрацювань</a:t>
            </a:r>
            <a:r>
              <a:rPr lang="ru-RU" sz="2800" dirty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певної</a:t>
            </a:r>
            <a:r>
              <a:rPr lang="ru-RU" sz="2800" dirty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особи (</a:t>
            </a:r>
            <a:r>
              <a:rPr lang="ru-RU" sz="2800" dirty="0" err="1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компанії</a:t>
            </a:r>
            <a:r>
              <a:rPr lang="ru-RU" sz="2800" dirty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en-US" sz="2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endParaRPr lang="en-US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96894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0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" y="562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28471" y="20745"/>
            <a:ext cx="405880" cy="1015663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uk-UA" sz="6000" b="1" dirty="0" smtClean="0">
                <a:ln w="10541" cmpd="sng">
                  <a:solidFill>
                    <a:srgbClr val="993300"/>
                  </a:solidFill>
                  <a:prstDash val="solid"/>
                </a:ln>
                <a:solidFill>
                  <a:schemeClr val="accent1"/>
                </a:solidFill>
                <a:latin typeface="Century Schoolbook"/>
              </a:rPr>
              <a:t> </a:t>
            </a:r>
            <a:endParaRPr lang="uk-UA" sz="6000" b="1" dirty="0" smtClean="0">
              <a:ln w="10541" cmpd="sng">
                <a:solidFill>
                  <a:srgbClr val="993300"/>
                </a:solidFill>
                <a:prstDash val="solid"/>
              </a:ln>
              <a:solidFill>
                <a:schemeClr val="accent1"/>
              </a:solidFill>
              <a:latin typeface="Century Schoolbook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332656"/>
            <a:ext cx="8424936" cy="3907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1500"/>
              </a:spcAft>
            </a:pPr>
            <a:r>
              <a:rPr lang="ru-RU" sz="4000" dirty="0" err="1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Вчителю</a:t>
            </a:r>
            <a:r>
              <a:rPr lang="ru-RU" sz="4000" dirty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4000" dirty="0" err="1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його</a:t>
            </a:r>
            <a:r>
              <a:rPr lang="ru-RU" sz="4000" dirty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4000" dirty="0" err="1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професійне</a:t>
            </a:r>
            <a:r>
              <a:rPr lang="ru-RU" sz="4000" dirty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4000" dirty="0" err="1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портфоліо</a:t>
            </a:r>
            <a:r>
              <a:rPr lang="ru-RU" sz="4000" dirty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4000" dirty="0" err="1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потрібне</a:t>
            </a:r>
            <a:r>
              <a:rPr lang="ru-RU" sz="4000" dirty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для того, </a:t>
            </a:r>
            <a:r>
              <a:rPr lang="ru-RU" sz="4000" dirty="0" err="1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аби</a:t>
            </a:r>
            <a:r>
              <a:rPr lang="ru-RU" sz="4000" dirty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4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8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проаналізувати</a:t>
            </a:r>
            <a:r>
              <a:rPr lang="ru-RU" sz="28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і </a:t>
            </a:r>
            <a:r>
              <a:rPr lang="ru-RU" sz="28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узагальнити</a:t>
            </a:r>
            <a:r>
              <a:rPr lang="ru-RU" sz="28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свою роботу;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8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відобразити</a:t>
            </a:r>
            <a:r>
              <a:rPr lang="ru-RU" sz="28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динаміку</a:t>
            </a:r>
            <a:r>
              <a:rPr lang="ru-RU" sz="28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свого</a:t>
            </a:r>
            <a:r>
              <a:rPr lang="ru-RU" sz="28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професійного</a:t>
            </a:r>
            <a:r>
              <a:rPr lang="ru-RU" sz="28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росту;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8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представити</a:t>
            </a:r>
            <a:r>
              <a:rPr lang="ru-RU" sz="28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досвід</a:t>
            </a:r>
            <a:r>
              <a:rPr lang="ru-RU" sz="28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своєї</a:t>
            </a:r>
            <a:r>
              <a:rPr lang="ru-RU" sz="28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роботи</a:t>
            </a:r>
            <a:r>
              <a:rPr lang="ru-RU" sz="28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найбільш</a:t>
            </a:r>
            <a:r>
              <a:rPr lang="ru-RU" sz="28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повно</a:t>
            </a:r>
            <a:r>
              <a:rPr lang="ru-RU" sz="28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і </a:t>
            </a:r>
            <a:r>
              <a:rPr lang="ru-RU" sz="28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ефективно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230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0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" y="562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28471" y="29982"/>
            <a:ext cx="405880" cy="1015663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uk-UA" sz="6000" b="1" dirty="0" smtClean="0">
                <a:ln w="10541" cmpd="sng">
                  <a:solidFill>
                    <a:srgbClr val="993300"/>
                  </a:solidFill>
                  <a:prstDash val="solid"/>
                </a:ln>
                <a:solidFill>
                  <a:schemeClr val="accent1"/>
                </a:solidFill>
                <a:latin typeface="Century Schoolbook"/>
              </a:rPr>
              <a:t> </a:t>
            </a:r>
            <a:endParaRPr lang="uk-UA" sz="6000" b="1" dirty="0" smtClean="0">
              <a:ln w="10541" cmpd="sng">
                <a:solidFill>
                  <a:srgbClr val="993300"/>
                </a:solidFill>
                <a:prstDash val="solid"/>
              </a:ln>
              <a:solidFill>
                <a:schemeClr val="accent1"/>
              </a:solidFill>
              <a:latin typeface="Century Schoolbook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332657"/>
            <a:ext cx="9073008" cy="3780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en-US" sz="4400" b="1" dirty="0" err="1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Які</a:t>
            </a:r>
            <a:r>
              <a:rPr lang="en-US" sz="4400" b="1" dirty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є </a:t>
            </a:r>
            <a:r>
              <a:rPr lang="en-US" sz="4400" b="1" dirty="0" err="1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види</a:t>
            </a:r>
            <a:r>
              <a:rPr lang="en-US" sz="4400" b="1" dirty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портфоліо</a:t>
            </a:r>
            <a:r>
              <a:rPr lang="en-US" sz="4400" b="1" dirty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4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3600" b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Електронні</a:t>
            </a:r>
            <a:r>
              <a:rPr lang="en-US" sz="3600" b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sz="36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ru-RU" sz="36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створюються</a:t>
            </a:r>
            <a:r>
              <a:rPr lang="ru-RU" sz="36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на </a:t>
            </a:r>
            <a:r>
              <a:rPr lang="ru-RU" sz="36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комп’ютері</a:t>
            </a:r>
            <a:r>
              <a:rPr lang="ru-RU" sz="36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офлайн (папка з файлами, диск) </a:t>
            </a:r>
            <a:r>
              <a:rPr lang="ru-RU" sz="36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або</a:t>
            </a:r>
            <a:r>
              <a:rPr lang="ru-RU" sz="36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в </a:t>
            </a:r>
            <a:r>
              <a:rPr lang="ru-RU" sz="36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онлайні</a:t>
            </a:r>
            <a:r>
              <a:rPr lang="ru-RU" sz="36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sz="36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власний</a:t>
            </a:r>
            <a:r>
              <a:rPr lang="ru-RU" sz="36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сайт, блог);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3600" b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Паперові</a:t>
            </a:r>
            <a:r>
              <a:rPr lang="en-US" sz="3600" b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sz="36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– у </a:t>
            </a:r>
            <a:r>
              <a:rPr lang="ru-RU" sz="36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вигляді</a:t>
            </a:r>
            <a:r>
              <a:rPr lang="ru-RU" sz="36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36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звичайної</a:t>
            </a:r>
            <a:r>
              <a:rPr lang="ru-RU" sz="36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папки.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29449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0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" y="562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28471" y="29982"/>
            <a:ext cx="405880" cy="1015663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uk-UA" sz="6000" b="1" dirty="0" smtClean="0">
                <a:ln w="10541" cmpd="sng">
                  <a:solidFill>
                    <a:srgbClr val="993300"/>
                  </a:solidFill>
                  <a:prstDash val="solid"/>
                </a:ln>
                <a:solidFill>
                  <a:schemeClr val="accent1"/>
                </a:solidFill>
                <a:latin typeface="Century Schoolbook"/>
              </a:rPr>
              <a:t> </a:t>
            </a:r>
            <a:endParaRPr lang="uk-UA" sz="6000" b="1" dirty="0" smtClean="0">
              <a:ln w="10541" cmpd="sng">
                <a:solidFill>
                  <a:srgbClr val="993300"/>
                </a:solidFill>
                <a:prstDash val="solid"/>
              </a:ln>
              <a:solidFill>
                <a:schemeClr val="accent1"/>
              </a:solidFill>
              <a:latin typeface="Century Schoolbook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619385"/>
            <a:ext cx="8496944" cy="3906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1500"/>
              </a:spcAft>
            </a:pPr>
            <a:r>
              <a:rPr lang="en-US" sz="4000" dirty="0" err="1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За</a:t>
            </a:r>
            <a:r>
              <a:rPr lang="en-US" sz="4000" dirty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наповненням</a:t>
            </a:r>
            <a:r>
              <a:rPr lang="en-US" sz="4000" dirty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портфоліо</a:t>
            </a:r>
            <a:r>
              <a:rPr lang="en-US" sz="4000" dirty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буває</a:t>
            </a:r>
            <a:r>
              <a:rPr lang="en-US" sz="4000" dirty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4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US" b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Портфоліо</a:t>
            </a:r>
            <a:r>
              <a:rPr lang="en-US" b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досягнень</a:t>
            </a:r>
            <a:r>
              <a:rPr lang="en-US" b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n-US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en-US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зібрання</a:t>
            </a:r>
            <a:r>
              <a:rPr lang="en-US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усіх</a:t>
            </a:r>
            <a:r>
              <a:rPr lang="en-US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ваших</a:t>
            </a:r>
            <a:r>
              <a:rPr lang="en-US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сертифікатів</a:t>
            </a:r>
            <a:r>
              <a:rPr lang="en-US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нагород</a:t>
            </a:r>
            <a:r>
              <a:rPr lang="en-US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дипломів</a:t>
            </a:r>
            <a:r>
              <a:rPr lang="en-US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подяк</a:t>
            </a:r>
            <a:r>
              <a:rPr lang="en-US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та</a:t>
            </a:r>
            <a:r>
              <a:rPr lang="en-US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інших</a:t>
            </a:r>
            <a:r>
              <a:rPr lang="en-US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документів</a:t>
            </a:r>
            <a:r>
              <a:rPr lang="en-US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що</a:t>
            </a:r>
            <a:r>
              <a:rPr lang="en-US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підтверджують</a:t>
            </a:r>
            <a:r>
              <a:rPr lang="en-US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успіхи</a:t>
            </a:r>
            <a:r>
              <a:rPr lang="en-US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та</a:t>
            </a:r>
            <a:r>
              <a:rPr lang="en-US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досягнення</a:t>
            </a:r>
            <a:r>
              <a:rPr lang="en-US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b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Тематичне</a:t>
            </a:r>
            <a:r>
              <a:rPr lang="ru-RU" b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портфоліо</a:t>
            </a:r>
            <a:r>
              <a:rPr lang="en-US" b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структуроване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портфоліо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матеріали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в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якому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згруповані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за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розділами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наприклад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навчальна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діяльність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позаурочна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діяльність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самоосвіта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);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b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Портфоліо-звіт</a:t>
            </a:r>
            <a:r>
              <a:rPr lang="en-US" b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являє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собою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звіт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про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завершену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роботу.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Таке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портфоліо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може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складатися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по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завершенню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роботи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пришкільного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табору, предметного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тижня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тощо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b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Комплексне</a:t>
            </a:r>
            <a:r>
              <a:rPr lang="ru-RU" b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портфоліо</a:t>
            </a:r>
            <a:r>
              <a:rPr lang="en-US" b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являє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собою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поєднання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усіх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видів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портфоліо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5260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0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" y="562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28471" y="29982"/>
            <a:ext cx="405880" cy="1015663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uk-UA" sz="6000" b="1" dirty="0" smtClean="0">
                <a:ln w="10541" cmpd="sng">
                  <a:solidFill>
                    <a:srgbClr val="993300"/>
                  </a:solidFill>
                  <a:prstDash val="solid"/>
                </a:ln>
                <a:solidFill>
                  <a:schemeClr val="accent1"/>
                </a:solidFill>
                <a:latin typeface="Century Schoolbook"/>
              </a:rPr>
              <a:t> </a:t>
            </a:r>
            <a:endParaRPr lang="uk-UA" sz="6000" b="1" dirty="0" smtClean="0">
              <a:ln w="10541" cmpd="sng">
                <a:solidFill>
                  <a:srgbClr val="993300"/>
                </a:solidFill>
                <a:prstDash val="solid"/>
              </a:ln>
              <a:solidFill>
                <a:schemeClr val="accent1"/>
              </a:solidFill>
              <a:latin typeface="Century Schoolbook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260648"/>
            <a:ext cx="8280920" cy="4307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en-US" sz="4000" b="1" dirty="0" err="1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Що</a:t>
            </a:r>
            <a:r>
              <a:rPr lang="en-US" sz="4000" b="1" dirty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додати</a:t>
            </a:r>
            <a:r>
              <a:rPr lang="en-US" sz="4000" b="1" dirty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в </a:t>
            </a:r>
            <a:r>
              <a:rPr lang="en-US" sz="4000" b="1" dirty="0" err="1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портфоліо</a:t>
            </a:r>
            <a:r>
              <a:rPr lang="en-US" sz="4000" b="1" dirty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4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en-US" sz="2400" b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Загальні</a:t>
            </a:r>
            <a:r>
              <a:rPr lang="en-US" sz="2400" b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відомості</a:t>
            </a:r>
            <a:r>
              <a:rPr lang="en-US" sz="2400" b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</a:t>
            </a:r>
            <a:r>
              <a:rPr lang="en-US" sz="2400" b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педагога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Це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може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бути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інформація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освіту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професійну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діяльність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вчене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звання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та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ступінь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підвищення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кваліфікації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нагороди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тощо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. 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Важливо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!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Не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публікуйте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в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онлайновому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портфоліо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сайті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блозі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особистий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номер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телефону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дату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народження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інформацію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дітей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та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іншу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інформацію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яка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не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стосується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вашої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професійної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діяльності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адже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цю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інформацію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можуть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використати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в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своїх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цілях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зловмисники</a:t>
            </a:r>
            <a:r>
              <a:rPr lang="en-US" sz="2400" i="1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!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71165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0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" y="562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28471" y="29982"/>
            <a:ext cx="405880" cy="1015663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uk-UA" sz="6000" b="1" dirty="0" smtClean="0">
                <a:ln w="10541" cmpd="sng">
                  <a:solidFill>
                    <a:srgbClr val="993300"/>
                  </a:solidFill>
                  <a:prstDash val="solid"/>
                </a:ln>
                <a:solidFill>
                  <a:schemeClr val="accent1"/>
                </a:solidFill>
                <a:latin typeface="Century Schoolbook"/>
              </a:rPr>
              <a:t> </a:t>
            </a:r>
            <a:endParaRPr lang="uk-UA" sz="6000" b="1" dirty="0" smtClean="0">
              <a:ln w="10541" cmpd="sng">
                <a:solidFill>
                  <a:srgbClr val="993300"/>
                </a:solidFill>
                <a:prstDash val="solid"/>
              </a:ln>
              <a:solidFill>
                <a:schemeClr val="accent1"/>
              </a:solidFill>
              <a:latin typeface="Century Schoolbook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88640"/>
            <a:ext cx="8352928" cy="4439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4000" b="1" dirty="0" err="1" smtClean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Що</a:t>
            </a:r>
            <a:r>
              <a:rPr lang="ru-RU" sz="4000" b="1" dirty="0" smtClean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4000" b="1" dirty="0" err="1" smtClean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додати</a:t>
            </a:r>
            <a:r>
              <a:rPr lang="ru-RU" sz="4000" b="1" dirty="0" smtClean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в </a:t>
            </a:r>
            <a:r>
              <a:rPr lang="ru-RU" sz="4000" b="1" dirty="0" err="1" smtClean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портфоліо</a:t>
            </a:r>
            <a:r>
              <a:rPr lang="ru-RU" sz="4000" b="1" dirty="0" smtClean="0">
                <a:solidFill>
                  <a:schemeClr val="accent1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 startAt="2"/>
              <a:tabLst>
                <a:tab pos="457200" algn="l"/>
              </a:tabLst>
            </a:pPr>
            <a:endParaRPr lang="ru-RU" sz="2000" b="1" i="1" dirty="0">
              <a:solidFill>
                <a:srgbClr val="404040"/>
              </a:solidFill>
              <a:latin typeface="inheri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 startAt="2"/>
              <a:tabLst>
                <a:tab pos="457200" algn="l"/>
              </a:tabLst>
            </a:pPr>
            <a:r>
              <a:rPr lang="ru-RU" sz="2000" b="1" i="1" dirty="0" err="1" smtClean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Результати</a:t>
            </a:r>
            <a:r>
              <a:rPr lang="ru-RU" sz="2000" b="1" i="1" dirty="0" smtClean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педагогічної</a:t>
            </a:r>
            <a:r>
              <a:rPr lang="ru-RU" sz="2000" b="1" i="1" dirty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діяльності</a:t>
            </a:r>
            <a:r>
              <a:rPr lang="ru-RU" sz="2000" b="1" i="1" dirty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що</a:t>
            </a:r>
            <a:r>
              <a:rPr lang="ru-RU" sz="2000" b="1" i="1" dirty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відображають</a:t>
            </a:r>
            <a:r>
              <a:rPr lang="ru-RU" sz="2000" b="1" i="1" dirty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динаміку</a:t>
            </a:r>
            <a:r>
              <a:rPr lang="ru-RU" sz="2000" b="1" i="1" dirty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росту </a:t>
            </a:r>
            <a:r>
              <a:rPr lang="ru-RU" sz="2000" b="1" i="1" dirty="0" err="1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результатів</a:t>
            </a:r>
            <a:r>
              <a:rPr lang="ru-RU" sz="2000" b="1" i="1" dirty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діяльності</a:t>
            </a:r>
            <a:r>
              <a:rPr lang="ru-RU" sz="2000" b="1" i="1" dirty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за </a:t>
            </a:r>
            <a:r>
              <a:rPr lang="ru-RU" sz="2000" b="1" i="1" dirty="0" err="1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останні</a:t>
            </a:r>
            <a:r>
              <a:rPr lang="ru-RU" sz="2000" b="1" i="1" dirty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3 – 5 </a:t>
            </a:r>
            <a:r>
              <a:rPr lang="ru-RU" sz="2000" b="1" i="1" dirty="0" err="1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років</a:t>
            </a:r>
            <a:r>
              <a:rPr lang="ru-RU" sz="2000" b="1" i="1" dirty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1500"/>
              </a:spcAft>
            </a:pP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Зазвичай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цей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розділ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включає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самоаналіз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педагогічної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діяльності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результати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контрольних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зрізів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з предмету,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динаміку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навченості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учнів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з предмету за 3 – 5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років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результати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складання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ЗНО (ДПА),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наявність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переможців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інтелектуальних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змагань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за 3 – 5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років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наявність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переможців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олімпіад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різних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рівнів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за 3 – 5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років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наявність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медалістів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за 3 – 5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років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наявність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учнів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які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вступили у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вищі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навчальні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заклади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з предмету.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Інформація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в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цьому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розділі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представляється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у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вигляді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графіків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таблиць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інфографіки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тощо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6396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0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" y="562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28471" y="29982"/>
            <a:ext cx="405880" cy="1015663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uk-UA" sz="6000" b="1" dirty="0" smtClean="0">
                <a:ln w="10541" cmpd="sng">
                  <a:solidFill>
                    <a:srgbClr val="993300"/>
                  </a:solidFill>
                  <a:prstDash val="solid"/>
                </a:ln>
                <a:solidFill>
                  <a:schemeClr val="accent1"/>
                </a:solidFill>
                <a:latin typeface="Century Schoolbook"/>
              </a:rPr>
              <a:t> </a:t>
            </a:r>
            <a:endParaRPr lang="uk-UA" sz="6000" b="1" dirty="0" smtClean="0">
              <a:ln w="10541" cmpd="sng">
                <a:solidFill>
                  <a:srgbClr val="993300"/>
                </a:solidFill>
                <a:prstDash val="solid"/>
              </a:ln>
              <a:solidFill>
                <a:schemeClr val="accent1"/>
              </a:solidFill>
              <a:latin typeface="Century Schoolbook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88640"/>
            <a:ext cx="8568952" cy="4307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4000" b="1" dirty="0" err="1" smtClean="0">
                <a:solidFill>
                  <a:srgbClr val="C0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Що</a:t>
            </a:r>
            <a:r>
              <a:rPr lang="ru-RU" sz="4000" b="1" dirty="0" smtClean="0">
                <a:solidFill>
                  <a:srgbClr val="C0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4000" b="1" dirty="0" err="1" smtClean="0">
                <a:solidFill>
                  <a:srgbClr val="C0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додати</a:t>
            </a:r>
            <a:r>
              <a:rPr lang="ru-RU" sz="4000" b="1" dirty="0" smtClean="0">
                <a:solidFill>
                  <a:srgbClr val="C0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в </a:t>
            </a:r>
            <a:r>
              <a:rPr lang="ru-RU" sz="4000" b="1" dirty="0" err="1" smtClean="0">
                <a:solidFill>
                  <a:srgbClr val="C0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портфоліо</a:t>
            </a:r>
            <a:r>
              <a:rPr lang="ru-RU" sz="4000" b="1" dirty="0" smtClean="0">
                <a:solidFill>
                  <a:srgbClr val="C0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</a:p>
          <a:p>
            <a:pPr lvl="0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b="1" dirty="0">
              <a:solidFill>
                <a:srgbClr val="404040"/>
              </a:solidFill>
              <a:latin typeface="inheri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ru-RU" sz="2400" b="1" i="1" dirty="0" err="1" smtClean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Науково</a:t>
            </a:r>
            <a:r>
              <a:rPr lang="ru-RU" sz="2400" b="1" i="1" dirty="0" smtClean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-методична </a:t>
            </a:r>
            <a:r>
              <a:rPr lang="ru-RU" sz="2400" b="1" i="1" dirty="0" err="1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діяльність</a:t>
            </a:r>
            <a:r>
              <a:rPr lang="en-US" sz="2400" b="1" i="1" dirty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sz="2400" b="1" i="1" dirty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ru-RU" sz="2400" b="1" i="1" dirty="0" err="1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матеріали</a:t>
            </a:r>
            <a:r>
              <a:rPr lang="ru-RU" sz="2400" b="1" i="1" dirty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400" b="1" i="1" dirty="0" err="1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що</a:t>
            </a:r>
            <a:r>
              <a:rPr lang="ru-RU" sz="2400" b="1" i="1" dirty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свідчать</a:t>
            </a:r>
            <a:r>
              <a:rPr lang="ru-RU" sz="2400" b="1" i="1" dirty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про педагога, як про </a:t>
            </a:r>
            <a:r>
              <a:rPr lang="ru-RU" sz="2400" b="1" i="1" dirty="0" err="1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професіонала</a:t>
            </a:r>
            <a:r>
              <a:rPr lang="ru-RU" sz="2400" b="1" i="1" dirty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своєї</a:t>
            </a:r>
            <a:r>
              <a:rPr lang="ru-RU" sz="2400" b="1" i="1" dirty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справи</a:t>
            </a:r>
            <a:r>
              <a:rPr lang="ru-RU" sz="2400" b="1" i="1" dirty="0">
                <a:solidFill>
                  <a:srgbClr val="00206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1500"/>
              </a:spcAft>
            </a:pP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Наповнення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цього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розділу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може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бути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дуже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різним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інформація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про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використання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вчителем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сучасних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освітніх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технологій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обґрунтування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їх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вибору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засоби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педагогічної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діагностики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використання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інформаційно-комунікаційних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технологій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в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освітньому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процесі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; роботу в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методичних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об’єднаннях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; участь у конкурсах та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інших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заходах;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організацію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проведення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семінарів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круглих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столів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майстер-класів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проведення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наукових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досліджень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розробку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авторських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програм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75759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0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" y="562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28471" y="29982"/>
            <a:ext cx="405880" cy="1015663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uk-UA" sz="6000" b="1" dirty="0" smtClean="0">
                <a:ln w="10541" cmpd="sng">
                  <a:solidFill>
                    <a:srgbClr val="993300"/>
                  </a:solidFill>
                  <a:prstDash val="solid"/>
                </a:ln>
                <a:solidFill>
                  <a:schemeClr val="accent1"/>
                </a:solidFill>
                <a:latin typeface="Century Schoolbook"/>
              </a:rPr>
              <a:t> </a:t>
            </a:r>
            <a:endParaRPr lang="uk-UA" sz="6000" b="1" dirty="0" smtClean="0">
              <a:ln w="10541" cmpd="sng">
                <a:solidFill>
                  <a:srgbClr val="993300"/>
                </a:solidFill>
                <a:prstDash val="solid"/>
              </a:ln>
              <a:solidFill>
                <a:schemeClr val="accent1"/>
              </a:solidFill>
              <a:latin typeface="Century Schoolbook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332656"/>
            <a:ext cx="8496944" cy="4653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uk-UA" sz="3600" b="1" dirty="0" smtClean="0">
                <a:solidFill>
                  <a:srgbClr val="C0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   Що додати в портфоліо?</a:t>
            </a:r>
          </a:p>
          <a:p>
            <a:pPr lvl="0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uk-UA" b="1" dirty="0" smtClean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4. </a:t>
            </a:r>
            <a:r>
              <a:rPr lang="en-US" sz="2400" b="1" i="1" dirty="0" err="1" smtClean="0">
                <a:solidFill>
                  <a:srgbClr val="7030A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Позаурочна</a:t>
            </a:r>
            <a:r>
              <a:rPr lang="en-US" sz="2400" b="1" i="1" dirty="0" smtClean="0">
                <a:solidFill>
                  <a:srgbClr val="7030A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7030A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діяльність</a:t>
            </a:r>
            <a:endParaRPr lang="en-US" sz="2400" i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1500"/>
              </a:spcAft>
            </a:pP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Це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може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бути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інформація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про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проведені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позакласні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заходи,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програми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гуртків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факультативів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інформація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про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творчі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роботи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учнів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а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також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вечори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КВК, </a:t>
            </a:r>
            <a:r>
              <a:rPr lang="ru-RU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конкурси</a:t>
            </a:r>
            <a:r>
              <a:rPr lang="ru-RU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та </a:t>
            </a:r>
            <a:r>
              <a:rPr lang="ru-RU" dirty="0" err="1" smtClean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інше</a:t>
            </a:r>
            <a:r>
              <a:rPr lang="ru-RU" dirty="0" smtClean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fontAlgn="base">
              <a:lnSpc>
                <a:spcPct val="107000"/>
              </a:lnSpc>
              <a:spcAft>
                <a:spcPts val="1500"/>
              </a:spcAft>
            </a:pPr>
            <a:r>
              <a:rPr lang="uk-UA" b="1" dirty="0" smtClean="0"/>
              <a:t>5.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Класне</a:t>
            </a:r>
            <a:r>
              <a:rPr lang="en-US" sz="2400" b="1" i="1" dirty="0" smtClean="0">
                <a:solidFill>
                  <a:srgbClr val="7030A0"/>
                </a:solidFill>
              </a:rPr>
              <a:t>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керівництво</a:t>
            </a:r>
            <a:endParaRPr lang="uk-UA" sz="2400" i="1" dirty="0">
              <a:solidFill>
                <a:srgbClr val="7030A0"/>
              </a:solidFill>
            </a:endParaRPr>
          </a:p>
          <a:p>
            <a:pPr fontAlgn="base">
              <a:lnSpc>
                <a:spcPct val="107000"/>
              </a:lnSpc>
              <a:spcAft>
                <a:spcPts val="1500"/>
              </a:spcAft>
            </a:pPr>
            <a:r>
              <a:rPr lang="en-US" dirty="0" err="1" smtClean="0"/>
              <a:t>Якщо</a:t>
            </a:r>
            <a:r>
              <a:rPr lang="en-US" dirty="0" smtClean="0"/>
              <a:t> </a:t>
            </a:r>
            <a:r>
              <a:rPr lang="en-US" dirty="0" err="1"/>
              <a:t>ви</a:t>
            </a:r>
            <a:r>
              <a:rPr lang="en-US" dirty="0"/>
              <a:t> є </a:t>
            </a:r>
            <a:r>
              <a:rPr lang="en-US" dirty="0" err="1"/>
              <a:t>класним</a:t>
            </a:r>
            <a:r>
              <a:rPr lang="en-US" dirty="0"/>
              <a:t> </a:t>
            </a:r>
            <a:r>
              <a:rPr lang="en-US" dirty="0" err="1"/>
              <a:t>керівником</a:t>
            </a:r>
            <a:r>
              <a:rPr lang="en-US" dirty="0"/>
              <a:t>, </a:t>
            </a:r>
            <a:r>
              <a:rPr lang="en-US" dirty="0" err="1"/>
              <a:t>то</a:t>
            </a:r>
            <a:r>
              <a:rPr lang="en-US" dirty="0"/>
              <a:t> </a:t>
            </a:r>
            <a:r>
              <a:rPr lang="en-US" dirty="0" err="1"/>
              <a:t>до</a:t>
            </a:r>
            <a:r>
              <a:rPr lang="en-US" dirty="0"/>
              <a:t> </a:t>
            </a:r>
            <a:r>
              <a:rPr lang="en-US" dirty="0" err="1"/>
              <a:t>портфоліо</a:t>
            </a:r>
            <a:r>
              <a:rPr lang="en-US" dirty="0"/>
              <a:t> </a:t>
            </a:r>
            <a:r>
              <a:rPr lang="en-US" dirty="0" err="1"/>
              <a:t>варто</a:t>
            </a:r>
            <a:r>
              <a:rPr lang="en-US" dirty="0"/>
              <a:t> </a:t>
            </a:r>
            <a:r>
              <a:rPr lang="en-US" dirty="0" err="1"/>
              <a:t>додати</a:t>
            </a:r>
            <a:r>
              <a:rPr lang="en-US" dirty="0"/>
              <a:t> </a:t>
            </a:r>
            <a:r>
              <a:rPr lang="en-US" dirty="0" err="1"/>
              <a:t>аналіз</a:t>
            </a:r>
            <a:r>
              <a:rPr lang="en-US" dirty="0"/>
              <a:t> </a:t>
            </a:r>
            <a:r>
              <a:rPr lang="en-US" dirty="0" err="1"/>
              <a:t>успішності</a:t>
            </a:r>
            <a:r>
              <a:rPr lang="en-US" dirty="0"/>
              <a:t> </a:t>
            </a:r>
            <a:r>
              <a:rPr lang="en-US" dirty="0" err="1"/>
              <a:t>учнів</a:t>
            </a:r>
            <a:r>
              <a:rPr lang="en-US" dirty="0"/>
              <a:t>; </a:t>
            </a:r>
            <a:r>
              <a:rPr lang="en-US" dirty="0" err="1"/>
              <a:t>інформацію</a:t>
            </a:r>
            <a:r>
              <a:rPr lang="en-US" dirty="0"/>
              <a:t> </a:t>
            </a:r>
            <a:r>
              <a:rPr lang="en-US" dirty="0" err="1"/>
              <a:t>про</a:t>
            </a:r>
            <a:r>
              <a:rPr lang="en-US" dirty="0"/>
              <a:t> </a:t>
            </a:r>
            <a:r>
              <a:rPr lang="en-US" dirty="0" err="1"/>
              <a:t>участь</a:t>
            </a:r>
            <a:r>
              <a:rPr lang="en-US" dirty="0"/>
              <a:t> </a:t>
            </a:r>
            <a:r>
              <a:rPr lang="en-US" dirty="0" err="1"/>
              <a:t>учнів</a:t>
            </a:r>
            <a:r>
              <a:rPr lang="en-US" dirty="0"/>
              <a:t> </a:t>
            </a:r>
            <a:r>
              <a:rPr lang="en-US" dirty="0" err="1"/>
              <a:t>класу</a:t>
            </a:r>
            <a:r>
              <a:rPr lang="en-US" dirty="0"/>
              <a:t> в </a:t>
            </a:r>
            <a:r>
              <a:rPr lang="en-US" dirty="0" err="1"/>
              <a:t>шкільних</a:t>
            </a:r>
            <a:r>
              <a:rPr lang="en-US" dirty="0"/>
              <a:t> </a:t>
            </a:r>
            <a:r>
              <a:rPr lang="en-US" dirty="0" err="1"/>
              <a:t>заходах</a:t>
            </a:r>
            <a:r>
              <a:rPr lang="en-US" dirty="0"/>
              <a:t>, </a:t>
            </a:r>
            <a:r>
              <a:rPr lang="en-US" dirty="0" err="1"/>
              <a:t>соціальних</a:t>
            </a:r>
            <a:r>
              <a:rPr lang="en-US" dirty="0"/>
              <a:t> </a:t>
            </a:r>
            <a:r>
              <a:rPr lang="en-US" dirty="0" err="1"/>
              <a:t>проектах</a:t>
            </a:r>
            <a:r>
              <a:rPr lang="en-US" dirty="0"/>
              <a:t>, </a:t>
            </a:r>
            <a:r>
              <a:rPr lang="en-US" dirty="0" err="1"/>
              <a:t>творчих</a:t>
            </a:r>
            <a:r>
              <a:rPr lang="en-US" dirty="0"/>
              <a:t> </a:t>
            </a:r>
            <a:r>
              <a:rPr lang="en-US" dirty="0" err="1"/>
              <a:t>колективах</a:t>
            </a:r>
            <a:r>
              <a:rPr lang="en-US" dirty="0"/>
              <a:t>; </a:t>
            </a:r>
            <a:r>
              <a:rPr lang="en-US" dirty="0" err="1"/>
              <a:t>інформацію</a:t>
            </a:r>
            <a:r>
              <a:rPr lang="en-US" dirty="0"/>
              <a:t> </a:t>
            </a:r>
            <a:r>
              <a:rPr lang="en-US" dirty="0" err="1"/>
              <a:t>про</a:t>
            </a:r>
            <a:r>
              <a:rPr lang="en-US" dirty="0"/>
              <a:t> </a:t>
            </a:r>
            <a:r>
              <a:rPr lang="en-US" dirty="0" err="1"/>
              <a:t>наявність</a:t>
            </a:r>
            <a:r>
              <a:rPr lang="en-US" dirty="0"/>
              <a:t> </a:t>
            </a:r>
            <a:r>
              <a:rPr lang="en-US" dirty="0" err="1"/>
              <a:t>правопорушень</a:t>
            </a:r>
            <a:r>
              <a:rPr lang="en-US" dirty="0"/>
              <a:t> в </a:t>
            </a:r>
            <a:r>
              <a:rPr lang="en-US" dirty="0" err="1"/>
              <a:t>учнів</a:t>
            </a:r>
            <a:r>
              <a:rPr lang="en-US" dirty="0"/>
              <a:t> </a:t>
            </a:r>
            <a:r>
              <a:rPr lang="en-US" dirty="0" err="1"/>
              <a:t>школи</a:t>
            </a:r>
            <a:r>
              <a:rPr lang="en-US" dirty="0"/>
              <a:t> </a:t>
            </a:r>
            <a:r>
              <a:rPr lang="en-US" dirty="0" err="1"/>
              <a:t>чи</a:t>
            </a:r>
            <a:r>
              <a:rPr lang="en-US" dirty="0"/>
              <a:t> </a:t>
            </a:r>
            <a:r>
              <a:rPr lang="en-US" dirty="0" err="1"/>
              <a:t>їх</a:t>
            </a:r>
            <a:r>
              <a:rPr lang="en-US" dirty="0"/>
              <a:t> </a:t>
            </a:r>
            <a:r>
              <a:rPr lang="en-US" dirty="0" err="1"/>
              <a:t>відсутність</a:t>
            </a:r>
            <a:r>
              <a:rPr lang="en-US" dirty="0"/>
              <a:t>, а </a:t>
            </a:r>
            <a:r>
              <a:rPr lang="en-US" dirty="0" err="1"/>
              <a:t>також</a:t>
            </a:r>
            <a:r>
              <a:rPr lang="en-US" dirty="0"/>
              <a:t> </a:t>
            </a:r>
            <a:r>
              <a:rPr lang="en-US" dirty="0" err="1"/>
              <a:t>відомості</a:t>
            </a:r>
            <a:r>
              <a:rPr lang="en-US" dirty="0"/>
              <a:t> </a:t>
            </a:r>
            <a:r>
              <a:rPr lang="en-US" dirty="0" err="1"/>
              <a:t>про</a:t>
            </a:r>
            <a:r>
              <a:rPr lang="en-US" dirty="0"/>
              <a:t> </a:t>
            </a:r>
            <a:r>
              <a:rPr lang="en-US" dirty="0" err="1"/>
              <a:t>роботу</a:t>
            </a:r>
            <a:r>
              <a:rPr lang="en-US" dirty="0"/>
              <a:t> з </a:t>
            </a:r>
            <a:r>
              <a:rPr lang="en-US" dirty="0" err="1"/>
              <a:t>батьками</a:t>
            </a:r>
            <a:r>
              <a:rPr lang="en-US" dirty="0"/>
              <a:t>.</a:t>
            </a:r>
          </a:p>
          <a:p>
            <a:pPr fontAlgn="base">
              <a:lnSpc>
                <a:spcPct val="107000"/>
              </a:lnSpc>
              <a:spcAft>
                <a:spcPts val="150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787240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0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" y="562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28471" y="29982"/>
            <a:ext cx="405880" cy="1015663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uk-UA" sz="6000" b="1" dirty="0" smtClean="0">
                <a:ln w="10541" cmpd="sng">
                  <a:solidFill>
                    <a:srgbClr val="993300"/>
                  </a:solidFill>
                  <a:prstDash val="solid"/>
                </a:ln>
                <a:solidFill>
                  <a:schemeClr val="accent1"/>
                </a:solidFill>
                <a:latin typeface="Century Schoolbook"/>
              </a:rPr>
              <a:t> </a:t>
            </a:r>
            <a:endParaRPr lang="uk-UA" sz="6000" b="1" dirty="0" smtClean="0">
              <a:ln w="10541" cmpd="sng">
                <a:solidFill>
                  <a:srgbClr val="993300"/>
                </a:solidFill>
                <a:prstDash val="solid"/>
              </a:ln>
              <a:solidFill>
                <a:schemeClr val="accent1"/>
              </a:solidFill>
              <a:latin typeface="Century Schoolbook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404664"/>
            <a:ext cx="8424936" cy="3418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uk-UA" b="1" dirty="0" smtClean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4000" b="1" dirty="0" smtClean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Що додати в </a:t>
            </a:r>
            <a:r>
              <a:rPr lang="uk-UA" sz="4000" b="1" dirty="0" err="1" smtClean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портфолі</a:t>
            </a:r>
            <a:r>
              <a:rPr lang="uk-UA" sz="4000" b="1" dirty="0" smtClean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</a:p>
          <a:p>
            <a:pPr lvl="0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uk-UA" b="1" dirty="0">
              <a:solidFill>
                <a:srgbClr val="404040"/>
              </a:solidFill>
              <a:latin typeface="inheri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uk-UA" b="1" dirty="0" smtClean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6. </a:t>
            </a:r>
            <a:r>
              <a:rPr lang="en-US" sz="2400" b="1" i="1" dirty="0" err="1" smtClean="0">
                <a:solidFill>
                  <a:srgbClr val="7030A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Навчально-матеріальна</a:t>
            </a:r>
            <a:r>
              <a:rPr lang="en-US" sz="2400" b="1" i="1" dirty="0" smtClean="0">
                <a:solidFill>
                  <a:srgbClr val="7030A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7030A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база</a:t>
            </a:r>
            <a:endParaRPr lang="en-US" sz="2400" i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1500"/>
              </a:spcAft>
            </a:pPr>
            <a:r>
              <a:rPr lang="en-US" sz="2400" dirty="0" err="1" smtClean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Сьогодні</a:t>
            </a:r>
            <a:r>
              <a:rPr lang="en-US" sz="2400" dirty="0" smtClean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не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всі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педагоги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формують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цей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розділ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проте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більшість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фахівців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рекомендують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його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наповнювати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інформацією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обладнання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яке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є в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кабінеті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навчальне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відео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педагогічні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програмні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засоби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методичні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посібники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дидактичні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матеріали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таблиці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карти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портрети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тощо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20697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0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" y="562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28471" y="29982"/>
            <a:ext cx="405880" cy="1015663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uk-UA" sz="6000" b="1" dirty="0" smtClean="0">
                <a:ln w="10541" cmpd="sng">
                  <a:solidFill>
                    <a:srgbClr val="993300"/>
                  </a:solidFill>
                  <a:prstDash val="solid"/>
                </a:ln>
                <a:solidFill>
                  <a:schemeClr val="accent1"/>
                </a:solidFill>
                <a:latin typeface="Century Schoolbook"/>
              </a:rPr>
              <a:t> </a:t>
            </a:r>
            <a:endParaRPr lang="uk-UA" sz="6000" b="1" dirty="0" smtClean="0">
              <a:ln w="10541" cmpd="sng">
                <a:solidFill>
                  <a:srgbClr val="993300"/>
                </a:solidFill>
                <a:prstDash val="solid"/>
              </a:ln>
              <a:solidFill>
                <a:schemeClr val="accent1"/>
              </a:solidFill>
              <a:latin typeface="Century Schoolbook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404664"/>
            <a:ext cx="8424936" cy="367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uk-UA" b="1" dirty="0" smtClean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uk-UA" sz="4000" b="1" dirty="0" smtClean="0">
              <a:solidFill>
                <a:srgbClr val="FF0000"/>
              </a:solidFill>
              <a:latin typeface="inheri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60648"/>
            <a:ext cx="8280920" cy="391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3600" b="1" dirty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Як </a:t>
            </a:r>
            <a:r>
              <a:rPr lang="ru-RU" sz="3600" b="1" dirty="0" err="1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створити</a:t>
            </a:r>
            <a:r>
              <a:rPr lang="ru-RU" sz="3600" b="1" dirty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електронне</a:t>
            </a:r>
            <a:r>
              <a:rPr lang="ru-RU" sz="3600" b="1" dirty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портфоліо</a:t>
            </a:r>
            <a:r>
              <a:rPr lang="ru-RU" sz="3600" b="1" dirty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3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1500"/>
              </a:spcAft>
            </a:pP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Оптимальний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варіант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це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B0F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створити</a:t>
            </a:r>
            <a:r>
              <a:rPr lang="ru-RU" sz="2000" b="1" dirty="0">
                <a:solidFill>
                  <a:srgbClr val="00B0F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сайт (блог) 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та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поступово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наповнювати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його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усією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необхідною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інформацією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. Так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ви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не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лише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створите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портфоліо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наприклад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для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успішної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атестації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але й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зможете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презентувати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себе з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найкращого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боку, заявите про себе як про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високопрофесійного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фахівця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організуєте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онлайнове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спілкування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з батьками ваших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учнів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колегами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однодумцями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створите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майданчик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для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впровадження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елементів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дистанційного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навчання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тощо</a:t>
            </a:r>
            <a:r>
              <a:rPr lang="ru-RU" sz="20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27178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0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" y="562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28471" y="29982"/>
            <a:ext cx="405880" cy="1015663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uk-UA" sz="6000" b="1" dirty="0" smtClean="0">
                <a:ln w="10541" cmpd="sng">
                  <a:solidFill>
                    <a:srgbClr val="993300"/>
                  </a:solidFill>
                  <a:prstDash val="solid"/>
                </a:ln>
                <a:solidFill>
                  <a:schemeClr val="accent1"/>
                </a:solidFill>
                <a:latin typeface="Century Schoolbook"/>
              </a:rPr>
              <a:t> </a:t>
            </a:r>
            <a:endParaRPr lang="uk-UA" sz="6000" b="1" dirty="0" smtClean="0">
              <a:ln w="10541" cmpd="sng">
                <a:solidFill>
                  <a:srgbClr val="993300"/>
                </a:solidFill>
                <a:prstDash val="solid"/>
              </a:ln>
              <a:solidFill>
                <a:schemeClr val="accent1"/>
              </a:solidFill>
              <a:latin typeface="Century Schoolbook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404664"/>
            <a:ext cx="8424936" cy="3418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uk-UA" b="1" dirty="0" smtClean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4000" b="1" dirty="0" smtClean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Що додати в </a:t>
            </a:r>
            <a:r>
              <a:rPr lang="uk-UA" sz="4000" b="1" dirty="0" err="1" smtClean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портфолі</a:t>
            </a:r>
            <a:r>
              <a:rPr lang="uk-UA" sz="4000" b="1" dirty="0" smtClean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</a:p>
          <a:p>
            <a:pPr lvl="0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uk-UA" b="1" dirty="0">
              <a:solidFill>
                <a:srgbClr val="404040"/>
              </a:solidFill>
              <a:latin typeface="inheri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uk-UA" b="1" dirty="0" smtClean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6. </a:t>
            </a:r>
            <a:r>
              <a:rPr lang="en-US" sz="2400" b="1" i="1" dirty="0" err="1" smtClean="0">
                <a:solidFill>
                  <a:srgbClr val="7030A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Навчально-матеріальна</a:t>
            </a:r>
            <a:r>
              <a:rPr lang="en-US" sz="2400" b="1" i="1" dirty="0" smtClean="0">
                <a:solidFill>
                  <a:srgbClr val="7030A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7030A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база</a:t>
            </a:r>
            <a:endParaRPr lang="en-US" sz="2400" i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1500"/>
              </a:spcAft>
            </a:pPr>
            <a:r>
              <a:rPr lang="en-US" sz="2400" dirty="0" err="1" smtClean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Сьогодні</a:t>
            </a:r>
            <a:r>
              <a:rPr lang="en-US" sz="2400" dirty="0" smtClean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не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всі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педагоги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формують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цей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розділ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проте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більшість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фахівців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рекомендують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його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наповнювати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інформацією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обладнання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яке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є в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кабінеті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навчальне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відео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педагогічні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програмні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засоби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методичні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посібники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дидактичні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матеріали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таблиці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карти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портрети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тощо</a:t>
            </a:r>
            <a:r>
              <a:rPr lang="en-US" sz="2400" dirty="0">
                <a:solidFill>
                  <a:srgbClr val="40404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39085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Синий обелиск">
  <a:themeElements>
    <a:clrScheme name="Синий обелиск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Синий обелиск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Синий обелиск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блака">
  <a:themeElements>
    <a:clrScheme name="Облака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Облак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</TotalTime>
  <Words>503</Words>
  <Application>Microsoft Office PowerPoint</Application>
  <PresentationFormat>Экран (4:3)</PresentationFormat>
  <Paragraphs>68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12</vt:i4>
      </vt:variant>
    </vt:vector>
  </HeadingPairs>
  <TitlesOfParts>
    <vt:vector size="29" baseType="lpstr">
      <vt:lpstr>Arial</vt:lpstr>
      <vt:lpstr>Book Antiqua</vt:lpstr>
      <vt:lpstr>Calibri</vt:lpstr>
      <vt:lpstr>Cambria</vt:lpstr>
      <vt:lpstr>Century Schoolbook</vt:lpstr>
      <vt:lpstr>Franklin Gothic Book</vt:lpstr>
      <vt:lpstr>inherit</vt:lpstr>
      <vt:lpstr>Microsoft Yi Baiti</vt:lpstr>
      <vt:lpstr>Monotype Corsiva</vt:lpstr>
      <vt:lpstr>Perpetua</vt:lpstr>
      <vt:lpstr>Times New Roman</vt:lpstr>
      <vt:lpstr>Wingdings</vt:lpstr>
      <vt:lpstr>Wingdings 2</vt:lpstr>
      <vt:lpstr>Синий обелиск</vt:lpstr>
      <vt:lpstr>Эркер</vt:lpstr>
      <vt:lpstr>1_Справедливость</vt:lpstr>
      <vt:lpstr>Облака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91</cp:revision>
  <dcterms:created xsi:type="dcterms:W3CDTF">2013-12-06T17:08:06Z</dcterms:created>
  <dcterms:modified xsi:type="dcterms:W3CDTF">2022-01-05T11:56:30Z</dcterms:modified>
</cp:coreProperties>
</file>